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 userDrawn="1">
          <p15:clr>
            <a:srgbClr val="A4A3A4"/>
          </p15:clr>
        </p15:guide>
        <p15:guide id="2" pos="4558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pos="2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36" autoAdjust="0"/>
    <p:restoredTop sz="94660"/>
  </p:normalViewPr>
  <p:slideViewPr>
    <p:cSldViewPr>
      <p:cViewPr varScale="1">
        <p:scale>
          <a:sx n="65" d="100"/>
          <a:sy n="65" d="100"/>
        </p:scale>
        <p:origin x="1494" y="60"/>
      </p:cViewPr>
      <p:guideLst>
        <p:guide orient="horz" pos="1616"/>
        <p:guide pos="4558"/>
        <p:guide orient="horz" pos="4110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16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320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6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83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3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5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0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93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35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76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F6748-30C5-4F96-8A72-CFEFF2DCED38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9FA99-225F-4B9B-89DE-2E710C06D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08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Text Box 1181">
            <a:extLst>
              <a:ext uri="{FF2B5EF4-FFF2-40B4-BE49-F238E27FC236}">
                <a16:creationId xmlns:a16="http://schemas.microsoft.com/office/drawing/2014/main" id="{5443429A-C9DE-3C39-49C2-F7667EDE4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0"/>
            <a:ext cx="12014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8415FC3-A6D1-C4AC-3125-E022038DC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20688"/>
            <a:ext cx="8236321" cy="3646957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CBE2F8-8FA5-FBA3-07E4-CEDCA5D71CB9}"/>
              </a:ext>
            </a:extLst>
          </p:cNvPr>
          <p:cNvSpPr txBox="1"/>
          <p:nvPr/>
        </p:nvSpPr>
        <p:spPr>
          <a:xfrm>
            <a:off x="206920" y="4636874"/>
            <a:ext cx="861355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1400" b="1" dirty="0">
                <a:latin typeface="Palatino Linotype" panose="02040502050505030304" pitchFamily="18" charset="0"/>
              </a:rPr>
              <a:t>Figure S1. 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Components (A-E) and units (F-H) for constructing electric field screens.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(A)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 Negative or positive voltage generator with two terminals (T1, T2) for connection to a grounded line and a conductor to be charged.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(B)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 Grounded line connected to a voltage generator and a metal net.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(C) 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A layer of insulated metal wires arranged horizontally at specific intervals and interconnected.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(D) 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Metal net.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(E) 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Polypropylene frame (insulator).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(F) 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Metal-wire unit, consisting of a layer of insulated metal wires fixed within a frame and connected to a negative or positive voltage generator.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(G)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 Metal-net unit linked to a negative voltage generator. </a:t>
            </a:r>
            <a:r>
              <a:rPr kumimoji="1" lang="en-US" altLang="ja-JP" sz="1400" b="1" dirty="0">
                <a:latin typeface="Palatino Linotype" panose="02040502050505030304" pitchFamily="18" charset="0"/>
              </a:rPr>
              <a:t>(H)</a:t>
            </a:r>
            <a:r>
              <a:rPr kumimoji="1" lang="en-US" altLang="ja-JP" sz="1400" dirty="0">
                <a:latin typeface="Palatino Linotype" panose="02040502050505030304" pitchFamily="18" charset="0"/>
              </a:rPr>
              <a:t> Metal-net unit linked to a grounded line.</a:t>
            </a:r>
            <a:endParaRPr kumimoji="1" lang="ja-JP" altLang="en-US" sz="1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260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3733</TotalTime>
  <Words>146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Palatino Linotype</vt:lpstr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HIDEYOSHI TOYODA</dc:creator>
  <cp:lastModifiedBy>秀吉 豊田</cp:lastModifiedBy>
  <cp:revision>234</cp:revision>
  <dcterms:created xsi:type="dcterms:W3CDTF">2017-03-05T00:41:22Z</dcterms:created>
  <dcterms:modified xsi:type="dcterms:W3CDTF">2023-10-27T06:41:13Z</dcterms:modified>
</cp:coreProperties>
</file>